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95" r:id="rId3"/>
    <p:sldId id="410" r:id="rId4"/>
    <p:sldId id="411" r:id="rId5"/>
    <p:sldId id="412" r:id="rId6"/>
    <p:sldId id="287" r:id="rId7"/>
    <p:sldId id="396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49" r:id="rId18"/>
    <p:sldId id="450" r:id="rId19"/>
    <p:sldId id="277" r:id="rId2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247B0F"/>
    <a:srgbClr val="C5D71B"/>
    <a:srgbClr val="FFFFCC"/>
    <a:srgbClr val="33CC33"/>
    <a:srgbClr val="BE51E9"/>
    <a:srgbClr val="B436E6"/>
    <a:srgbClr val="6D4131"/>
    <a:srgbClr val="C666EC"/>
    <a:srgbClr val="3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9" autoAdjust="0"/>
    <p:restoredTop sz="94660"/>
  </p:normalViewPr>
  <p:slideViewPr>
    <p:cSldViewPr>
      <p:cViewPr varScale="1">
        <p:scale>
          <a:sx n="90" d="100"/>
          <a:sy n="90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99FF33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47B0F"/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1034" name="Picture 10" descr="https://img-fotki.yandex.ru/get/6823/156241142.236/0_13b75f_eba52c53_orig.png">
            <a:extLst>
              <a:ext uri="{FF2B5EF4-FFF2-40B4-BE49-F238E27FC236}">
                <a16:creationId xmlns:a16="http://schemas.microsoft.com/office/drawing/2014/main" xmlns="" id="{F5DB6BA1-8F7C-4420-A827-F86AA0062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rgbClr val="99FF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193" y="-1843541"/>
            <a:ext cx="5863616" cy="9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кумент 5">
            <a:hlinkClick r:id="" action="ppaction://noaction" highlightClick="1"/>
          </p:cNvPr>
          <p:cNvSpPr/>
          <p:nvPr/>
        </p:nvSpPr>
        <p:spPr>
          <a:xfrm>
            <a:off x="284040" y="290563"/>
            <a:ext cx="360040" cy="490804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2D05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31683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41831">
            <a:off x="6085505" y="2607608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415638-7453-43ED-A761-AF22F2664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09" y="-2796"/>
            <a:ext cx="6858594" cy="13900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B4752E-BA03-4A9C-91A6-7FA3B0BFD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859" y="1000500"/>
            <a:ext cx="6535478" cy="829128"/>
          </a:xfrm>
          <a:prstGeom prst="rect">
            <a:avLst/>
          </a:prstGeom>
        </p:spPr>
      </p:pic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xmlns="" id="{8A034BDC-2530-4BCD-BCEA-CCFC7AC32587}"/>
              </a:ext>
            </a:extLst>
          </p:cNvPr>
          <p:cNvGrpSpPr/>
          <p:nvPr/>
        </p:nvGrpSpPr>
        <p:grpSpPr>
          <a:xfrm>
            <a:off x="3233199" y="1741593"/>
            <a:ext cx="2610315" cy="2684967"/>
            <a:chOff x="3233199" y="1741593"/>
            <a:chExt cx="2610315" cy="2684967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B20EF606-1AC1-4EED-A9A7-E9ABDFDDC601}"/>
                </a:ext>
              </a:extLst>
            </p:cNvPr>
            <p:cNvSpPr/>
            <p:nvPr/>
          </p:nvSpPr>
          <p:spPr>
            <a:xfrm rot="801343">
              <a:off x="5066308" y="2083872"/>
              <a:ext cx="562973" cy="4864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28" name="Группа 1027">
              <a:extLst>
                <a:ext uri="{FF2B5EF4-FFF2-40B4-BE49-F238E27FC236}">
                  <a16:creationId xmlns:a16="http://schemas.microsoft.com/office/drawing/2014/main" xmlns="" id="{4670A36E-1ED3-4013-9617-57971E0A7846}"/>
                </a:ext>
              </a:extLst>
            </p:cNvPr>
            <p:cNvGrpSpPr/>
            <p:nvPr/>
          </p:nvGrpSpPr>
          <p:grpSpPr>
            <a:xfrm>
              <a:off x="3233199" y="1741593"/>
              <a:ext cx="2610315" cy="2684967"/>
              <a:chOff x="3233199" y="1741593"/>
              <a:chExt cx="2610315" cy="2684967"/>
            </a:xfrm>
          </p:grpSpPr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xmlns="" id="{62CADFBE-2138-44E2-BFFD-EA68BBA500FE}"/>
                  </a:ext>
                </a:extLst>
              </p:cNvPr>
              <p:cNvSpPr/>
              <p:nvPr/>
            </p:nvSpPr>
            <p:spPr>
              <a:xfrm rot="21293753">
                <a:off x="4248574" y="2460744"/>
                <a:ext cx="1274068" cy="5979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27" name="Группа 1026">
                <a:extLst>
                  <a:ext uri="{FF2B5EF4-FFF2-40B4-BE49-F238E27FC236}">
                    <a16:creationId xmlns:a16="http://schemas.microsoft.com/office/drawing/2014/main" xmlns="" id="{34DAEA81-C07B-428B-A8C6-EF3322C7DF8F}"/>
                  </a:ext>
                </a:extLst>
              </p:cNvPr>
              <p:cNvGrpSpPr/>
              <p:nvPr/>
            </p:nvGrpSpPr>
            <p:grpSpPr>
              <a:xfrm>
                <a:off x="3233199" y="1741593"/>
                <a:ext cx="2610315" cy="2684967"/>
                <a:chOff x="1435775" y="1433692"/>
                <a:chExt cx="5281613" cy="5243859"/>
              </a:xfrm>
            </p:grpSpPr>
            <p:grpSp>
              <p:nvGrpSpPr>
                <p:cNvPr id="1025" name="Группа 1024">
                  <a:extLst>
                    <a:ext uri="{FF2B5EF4-FFF2-40B4-BE49-F238E27FC236}">
                      <a16:creationId xmlns:a16="http://schemas.microsoft.com/office/drawing/2014/main" xmlns="" id="{91912D72-1A2C-4AD7-ADFF-B59B64C33B3A}"/>
                    </a:ext>
                  </a:extLst>
                </p:cNvPr>
                <p:cNvGrpSpPr/>
                <p:nvPr/>
              </p:nvGrpSpPr>
              <p:grpSpPr>
                <a:xfrm>
                  <a:off x="1507499" y="1626167"/>
                  <a:ext cx="3471355" cy="2864885"/>
                  <a:chOff x="1507499" y="1626167"/>
                  <a:chExt cx="3471355" cy="2864885"/>
                </a:xfrm>
              </p:grpSpPr>
              <p:pic>
                <p:nvPicPr>
                  <p:cNvPr id="8" name="Picture 3" descr="C:\Users\Наталья\Desktop\муравей и черепаха\муравей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email"/>
                  <a:srcRect l="17043" r="15966"/>
                  <a:stretch/>
                </p:blipFill>
                <p:spPr bwMode="auto">
                  <a:xfrm>
                    <a:off x="1649853" y="2478590"/>
                    <a:ext cx="1013013" cy="20124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1024" name="Группа 1023">
                    <a:extLst>
                      <a:ext uri="{FF2B5EF4-FFF2-40B4-BE49-F238E27FC236}">
                        <a16:creationId xmlns:a16="http://schemas.microsoft.com/office/drawing/2014/main" xmlns="" id="{25152B9B-3922-4E9D-ACCE-C7952D99186E}"/>
                      </a:ext>
                    </a:extLst>
                  </p:cNvPr>
                  <p:cNvGrpSpPr/>
                  <p:nvPr/>
                </p:nvGrpSpPr>
                <p:grpSpPr>
                  <a:xfrm>
                    <a:off x="1507499" y="1626167"/>
                    <a:ext cx="3471355" cy="1926173"/>
                    <a:chOff x="1507499" y="1626167"/>
                    <a:chExt cx="3471355" cy="1926173"/>
                  </a:xfrm>
                </p:grpSpPr>
                <p:grpSp>
                  <p:nvGrpSpPr>
                    <p:cNvPr id="13" name="Группа 12">
                      <a:extLst>
                        <a:ext uri="{FF2B5EF4-FFF2-40B4-BE49-F238E27FC236}">
                          <a16:creationId xmlns:a16="http://schemas.microsoft.com/office/drawing/2014/main" xmlns="" id="{CAF4F76A-2716-4CDA-B5FF-114B4750FD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7499" y="2007376"/>
                      <a:ext cx="1513397" cy="1138369"/>
                      <a:chOff x="1507499" y="2007375"/>
                      <a:chExt cx="1513397" cy="1138371"/>
                    </a:xfrm>
                  </p:grpSpPr>
                  <p:sp>
                    <p:nvSpPr>
                      <p:cNvPr id="12" name="Овал 11">
                        <a:extLst>
                          <a:ext uri="{FF2B5EF4-FFF2-40B4-BE49-F238E27FC236}">
                            <a16:creationId xmlns:a16="http://schemas.microsoft.com/office/drawing/2014/main" xmlns="" id="{33237D71-BD51-44FA-A925-08372517DE91}"/>
                          </a:ext>
                        </a:extLst>
                      </p:cNvPr>
                      <p:cNvSpPr/>
                      <p:nvPr/>
                    </p:nvSpPr>
                    <p:spPr>
                      <a:xfrm rot="21205625">
                        <a:off x="1654688" y="2007375"/>
                        <a:ext cx="1136578" cy="68684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4" name="Овал 13">
                        <a:extLst>
                          <a:ext uri="{FF2B5EF4-FFF2-40B4-BE49-F238E27FC236}">
                            <a16:creationId xmlns:a16="http://schemas.microsoft.com/office/drawing/2014/main" xmlns="" id="{AA756830-7D31-4D1E-9837-9C4A4BEA2C22}"/>
                          </a:ext>
                        </a:extLst>
                      </p:cNvPr>
                      <p:cNvSpPr/>
                      <p:nvPr/>
                    </p:nvSpPr>
                    <p:spPr>
                      <a:xfrm rot="20662090">
                        <a:off x="1507499" y="2221884"/>
                        <a:ext cx="1513397" cy="92386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7" name="Овал 16">
                      <a:extLst>
                        <a:ext uri="{FF2B5EF4-FFF2-40B4-BE49-F238E27FC236}">
                          <a16:creationId xmlns:a16="http://schemas.microsoft.com/office/drawing/2014/main" xmlns="" id="{01CD93C9-E1B6-445F-9CD6-C4B67A303A4B}"/>
                        </a:ext>
                      </a:extLst>
                    </p:cNvPr>
                    <p:cNvSpPr/>
                    <p:nvPr/>
                  </p:nvSpPr>
                  <p:spPr>
                    <a:xfrm rot="10928798">
                      <a:off x="4390830" y="1626167"/>
                      <a:ext cx="588024" cy="4730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9" name="Овал 18">
                      <a:extLst>
                        <a:ext uri="{FF2B5EF4-FFF2-40B4-BE49-F238E27FC236}">
                          <a16:creationId xmlns:a16="http://schemas.microsoft.com/office/drawing/2014/main" xmlns="" id="{4B7F59C1-57C7-4739-9D58-D8DBD5316FF4}"/>
                        </a:ext>
                      </a:extLst>
                    </p:cNvPr>
                    <p:cNvSpPr/>
                    <p:nvPr/>
                  </p:nvSpPr>
                  <p:spPr>
                    <a:xfrm rot="10928798">
                      <a:off x="2914359" y="1941031"/>
                      <a:ext cx="588024" cy="47305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15" name="Группа 14">
                      <a:extLst>
                        <a:ext uri="{FF2B5EF4-FFF2-40B4-BE49-F238E27FC236}">
                          <a16:creationId xmlns:a16="http://schemas.microsoft.com/office/drawing/2014/main" xmlns="" id="{9EF49EF3-D0C8-4C05-A252-2F20A419A6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88450" y="1643712"/>
                      <a:ext cx="1814816" cy="1908628"/>
                      <a:chOff x="3088450" y="1643712"/>
                      <a:chExt cx="1814816" cy="1908628"/>
                    </a:xfrm>
                  </p:grpSpPr>
                  <p:sp>
                    <p:nvSpPr>
                      <p:cNvPr id="18" name="Овал 17">
                        <a:extLst>
                          <a:ext uri="{FF2B5EF4-FFF2-40B4-BE49-F238E27FC236}">
                            <a16:creationId xmlns:a16="http://schemas.microsoft.com/office/drawing/2014/main" xmlns="" id="{A24AA61F-F35F-444A-BDD4-13BAE2140513}"/>
                          </a:ext>
                        </a:extLst>
                      </p:cNvPr>
                      <p:cNvSpPr/>
                      <p:nvPr/>
                    </p:nvSpPr>
                    <p:spPr>
                      <a:xfrm rot="10385263">
                        <a:off x="3088450" y="1643712"/>
                        <a:ext cx="1814816" cy="14327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0" name="Овал 19">
                        <a:extLst>
                          <a:ext uri="{FF2B5EF4-FFF2-40B4-BE49-F238E27FC236}">
                            <a16:creationId xmlns:a16="http://schemas.microsoft.com/office/drawing/2014/main" xmlns="" id="{E9D2807B-979F-4CD2-B432-D64B38457228}"/>
                          </a:ext>
                        </a:extLst>
                      </p:cNvPr>
                      <p:cNvSpPr/>
                      <p:nvPr/>
                    </p:nvSpPr>
                    <p:spPr>
                      <a:xfrm rot="11605864">
                        <a:off x="3101599" y="2954451"/>
                        <a:ext cx="819561" cy="59788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  <p:pic>
              <p:nvPicPr>
                <p:cNvPr id="1026" name="Picture 2" descr="https://cdn3.vectorstock.com/i/1000x1000/81/12/earth-heart-with-animals-vector-4408112.jpg">
                  <a:extLst>
                    <a:ext uri="{FF2B5EF4-FFF2-40B4-BE49-F238E27FC236}">
                      <a16:creationId xmlns:a16="http://schemas.microsoft.com/office/drawing/2014/main" xmlns="" id="{9437A2DA-756B-4BE0-8777-D725DC145F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8244"/>
                <a:stretch/>
              </p:blipFill>
              <p:spPr bwMode="auto">
                <a:xfrm>
                  <a:off x="1435775" y="1433692"/>
                  <a:ext cx="5281613" cy="52438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4936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08" y="535716"/>
            <a:ext cx="8137326" cy="1200329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Эти удивительно красивые птицы с нежно-розовым оперением живут у воды. Питаются рачками, насекомыми, семенами водных растений.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5216C1A1-9BB0-4D1B-BF97-5BE448F8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6E07236-96EC-40CA-BA7A-42F7BBDC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C381A02-DF99-4A96-9797-7DC1F466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0325" y="1793974"/>
            <a:ext cx="5730541" cy="358380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33E7CDF-CA45-4855-B0A5-DE7D8E39221B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705569D8-5960-4438-8305-94905D86931D}"/>
              </a:ext>
            </a:extLst>
          </p:cNvPr>
          <p:cNvSpPr txBox="1">
            <a:spLocks noChangeArrowheads="1"/>
          </p:cNvSpPr>
          <p:nvPr/>
        </p:nvSpPr>
        <p:spPr>
          <a:xfrm>
            <a:off x="1331640" y="121196"/>
            <a:ext cx="6840760" cy="5360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Фламинго </a:t>
            </a:r>
          </a:p>
        </p:txBody>
      </p:sp>
    </p:spTree>
    <p:extLst>
      <p:ext uri="{BB962C8B-B14F-4D97-AF65-F5344CB8AC3E}">
        <p14:creationId xmlns:p14="http://schemas.microsoft.com/office/powerpoint/2010/main" val="5866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08" y="535716"/>
            <a:ext cx="8137326" cy="830997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Жук живёт в лесах. Длина его тела около 3см. Он поедает опасных для леса гусениц.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5216C1A1-9BB0-4D1B-BF97-5BE448F8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6E07236-96EC-40CA-BA7A-42F7BBDC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C381A02-DF99-4A96-9797-7DC1F466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39" y="1417340"/>
            <a:ext cx="6046179" cy="3884670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33E7CDF-CA45-4855-B0A5-DE7D8E39221B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705569D8-5960-4438-8305-94905D86931D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21196"/>
            <a:ext cx="7848872" cy="5360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Жук-</a:t>
            </a:r>
            <a:r>
              <a:rPr lang="ru-RU" sz="3200" b="1" dirty="0" err="1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красотел</a:t>
            </a:r>
            <a:r>
              <a:rPr lang="ru-RU" sz="3200" b="1" dirty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6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5" y="177921"/>
            <a:ext cx="8137326" cy="830997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Охота на редких животных запрещена, на некоторые виды ограничена. Рыбная ловля тоже ограничена.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5216C1A1-9BB0-4D1B-BF97-5BE448F8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6E07236-96EC-40CA-BA7A-42F7BBDC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33E7CDF-CA45-4855-B0A5-DE7D8E39221B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AD02897C-2E31-4708-B60A-599CCDA30DB3}"/>
              </a:ext>
            </a:extLst>
          </p:cNvPr>
          <p:cNvGrpSpPr/>
          <p:nvPr/>
        </p:nvGrpSpPr>
        <p:grpSpPr>
          <a:xfrm>
            <a:off x="1763688" y="1417340"/>
            <a:ext cx="5219327" cy="3884670"/>
            <a:chOff x="1763688" y="1417340"/>
            <a:chExt cx="5219327" cy="388467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FC381A02-DF99-4A96-9797-7DC1F4662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4948" y="1417340"/>
              <a:ext cx="5179560" cy="388467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41E41A31-981F-456D-B6CF-66692262DC18}"/>
                </a:ext>
              </a:extLst>
            </p:cNvPr>
            <p:cNvCxnSpPr/>
            <p:nvPr/>
          </p:nvCxnSpPr>
          <p:spPr>
            <a:xfrm flipH="1">
              <a:off x="1763688" y="1417340"/>
              <a:ext cx="5184576" cy="38846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69F99D2D-62B4-44C5-A2A8-76EAE34F83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63688" y="1417340"/>
              <a:ext cx="5219327" cy="38846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72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5" y="247684"/>
            <a:ext cx="8137326" cy="1200329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Под особой охраной животные находятся в заповедниках, национальных парках. Помогают животным и зоопарки.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5216C1A1-9BB0-4D1B-BF97-5BE448F8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6E07236-96EC-40CA-BA7A-42F7BBDC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C381A02-DF99-4A96-9797-7DC1F466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441226" y="1417340"/>
            <a:ext cx="5827005" cy="3884670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33E7CDF-CA45-4855-B0A5-DE7D8E39221B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5" y="247684"/>
            <a:ext cx="8137326" cy="1200329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Когда в заповеднике животных какого-либо вида становится много, их переселяют в другие места. Так удалось спасти бобра и соболя.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C381A02-DF99-4A96-9797-7DC1F4662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86063" y="1561356"/>
            <a:ext cx="4285937" cy="282514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33E7CDF-CA45-4855-B0A5-DE7D8E39221B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5787933-5472-4DA4-96DC-AEDD1949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8551" y="2353444"/>
            <a:ext cx="4285937" cy="282514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9C1E7D-876D-4BD5-9EDA-64ABC75F9391}"/>
              </a:ext>
            </a:extLst>
          </p:cNvPr>
          <p:cNvSpPr/>
          <p:nvPr/>
        </p:nvSpPr>
        <p:spPr>
          <a:xfrm>
            <a:off x="1763688" y="4487269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Бобёр</a:t>
            </a:r>
            <a:endParaRPr lang="ru-RU" sz="24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C5E1DA-85F2-4BEE-BF67-7FFCE2362B7B}"/>
              </a:ext>
            </a:extLst>
          </p:cNvPr>
          <p:cNvSpPr/>
          <p:nvPr/>
        </p:nvSpPr>
        <p:spPr>
          <a:xfrm>
            <a:off x="6297176" y="1700728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Соболь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08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5" y="247684"/>
            <a:ext cx="8137326" cy="1569660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Беречь нужно не только редких животных, но и тех, которых ещё много, которые не внесены пока в Красную книгу. Их жизнь часто зависит от тебя, от твоего поведения в природе.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5216C1A1-9BB0-4D1B-BF97-5BE448F8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6E07236-96EC-40CA-BA7A-42F7BBDC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C381A02-DF99-4A96-9797-7DC1F466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137078" y="1886748"/>
            <a:ext cx="4869844" cy="352567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33E7CDF-CA45-4855-B0A5-DE7D8E39221B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87150"/>
            <a:ext cx="6624638" cy="3935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</a:t>
            </a:r>
            <a:r>
              <a:rPr lang="ru-RU" sz="3200" b="1" dirty="0" smtClean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учебнику</a:t>
            </a:r>
            <a:endParaRPr lang="ru-RU" sz="3200" b="1" dirty="0">
              <a:solidFill>
                <a:srgbClr val="247B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003" y="913118"/>
            <a:ext cx="5976664" cy="3600566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1.Откройте учебник на стр.109.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2.Прочитайте текст «Правила друзей природы»</a:t>
            </a: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609600" indent="-609600" algn="l"/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588" y="886188"/>
            <a:ext cx="1874196" cy="245787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FCC5DE6-3E49-40C0-9711-7D03F943F9EC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uiExpand="1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47DEF357-856A-47E4-81FE-20802A62D8D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85709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друзей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природы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3B1691-FE5A-4A12-84BD-37912F981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22" y="874703"/>
            <a:ext cx="2775813" cy="2689703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30D8C3-FAEB-438C-B82D-CCA100F3F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0" y="935397"/>
            <a:ext cx="2657077" cy="2629009"/>
          </a:xfrm>
          <a:prstGeom prst="ellipse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E1A726-1A4E-40D8-828C-27DCBCDE7DA9}"/>
              </a:ext>
            </a:extLst>
          </p:cNvPr>
          <p:cNvSpPr/>
          <p:nvPr/>
        </p:nvSpPr>
        <p:spPr>
          <a:xfrm>
            <a:off x="188184" y="3865612"/>
            <a:ext cx="38042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Будем подкармливать птиц</a:t>
            </a:r>
          </a:p>
          <a:p>
            <a:pPr algn="ctr"/>
            <a:r>
              <a:rPr lang="ru-RU" alt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 зимой , а весной с помощью </a:t>
            </a:r>
          </a:p>
          <a:p>
            <a:pPr algn="ctr"/>
            <a:r>
              <a:rPr lang="ru-RU" alt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старших делать для</a:t>
            </a:r>
          </a:p>
          <a:p>
            <a:pPr algn="ctr"/>
            <a:r>
              <a:rPr lang="ru-RU" alt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 них домики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3EFD211-067C-478C-877B-1C9BF2DD2638}"/>
              </a:ext>
            </a:extLst>
          </p:cNvPr>
          <p:cNvSpPr/>
          <p:nvPr/>
        </p:nvSpPr>
        <p:spPr>
          <a:xfrm>
            <a:off x="4094015" y="3311614"/>
            <a:ext cx="4861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latin typeface="Comic Sans MS" panose="030F0702030302020204" pitchFamily="66" charset="0"/>
              <a:cs typeface="Dubai" panose="020B0604020202020204" pitchFamily="34" charset="-78"/>
            </a:endParaRPr>
          </a:p>
          <a:p>
            <a:pPr algn="ctr"/>
            <a:endParaRPr lang="ru-RU" altLang="ru-RU" b="1" dirty="0">
              <a:latin typeface="Comic Sans MS" panose="030F0702030302020204" pitchFamily="66" charset="0"/>
              <a:cs typeface="Dubai" panose="020B0604020202020204" pitchFamily="34" charset="-78"/>
            </a:endParaRPr>
          </a:p>
          <a:p>
            <a:pPr algn="ctr"/>
            <a:r>
              <a:rPr lang="ru-RU" alt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Не будем подходить близко</a:t>
            </a:r>
          </a:p>
          <a:p>
            <a:pPr algn="ctr"/>
            <a:r>
              <a:rPr 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к гнёздам птиц. Ведь по нашим следам их могут отыскать и разорить хищники. Не будем прикасаться к гнезду, чтобы</a:t>
            </a:r>
          </a:p>
          <a:p>
            <a:pPr algn="ctr"/>
            <a:r>
              <a:rPr 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 птицы-родители не покинули его</a:t>
            </a:r>
          </a:p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1E73E2-A222-474F-AD06-01C1F26895E8}"/>
              </a:ext>
            </a:extLst>
          </p:cNvPr>
          <p:cNvSpPr txBox="1"/>
          <p:nvPr/>
        </p:nvSpPr>
        <p:spPr>
          <a:xfrm>
            <a:off x="154292" y="99312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Comic Sans MS" panose="030F0702030302020204" pitchFamily="66" charset="0"/>
              </a:rPr>
              <a:t>Клик мышкой </a:t>
            </a:r>
          </a:p>
          <a:p>
            <a:pPr algn="ctr"/>
            <a:r>
              <a:rPr lang="ru-RU" sz="1600" dirty="0">
                <a:latin typeface="Comic Sans MS" panose="030F0702030302020204" pitchFamily="66" charset="0"/>
              </a:rPr>
              <a:t>на знак</a:t>
            </a:r>
          </a:p>
        </p:txBody>
      </p:sp>
    </p:spTree>
    <p:extLst>
      <p:ext uri="{BB962C8B-B14F-4D97-AF65-F5344CB8AC3E}">
        <p14:creationId xmlns:p14="http://schemas.microsoft.com/office/powerpoint/2010/main" val="35010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47DEF357-856A-47E4-81FE-20802A62D8D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85709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друзей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природы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3B1691-FE5A-4A12-84BD-37912F981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77" y="874703"/>
            <a:ext cx="2689703" cy="2689703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30D8C3-FAEB-438C-B82D-CCA100F3F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0" y="987060"/>
            <a:ext cx="2657077" cy="2525683"/>
          </a:xfrm>
          <a:prstGeom prst="ellipse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E1A726-1A4E-40D8-828C-27DCBCDE7DA9}"/>
              </a:ext>
            </a:extLst>
          </p:cNvPr>
          <p:cNvSpPr/>
          <p:nvPr/>
        </p:nvSpPr>
        <p:spPr>
          <a:xfrm>
            <a:off x="140110" y="3865612"/>
            <a:ext cx="390042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Весной и в начале лета в лесу </a:t>
            </a:r>
          </a:p>
          <a:p>
            <a:pPr algn="ctr"/>
            <a:r>
              <a:rPr lang="ru-RU" alt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и в парке не будем отпускать</a:t>
            </a:r>
          </a:p>
          <a:p>
            <a:pPr algn="ctr"/>
            <a:r>
              <a:rPr lang="ru-RU" alt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 собаку с поводка. Ведь она</a:t>
            </a:r>
          </a:p>
          <a:p>
            <a:pPr algn="ctr"/>
            <a:r>
              <a:rPr 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может поймать беспомощных</a:t>
            </a:r>
          </a:p>
          <a:p>
            <a:pPr algn="ctr"/>
            <a:r>
              <a:rPr 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птенцов и детёнышей зверей.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3EFD211-067C-478C-877B-1C9BF2DD2638}"/>
              </a:ext>
            </a:extLst>
          </p:cNvPr>
          <p:cNvSpPr/>
          <p:nvPr/>
        </p:nvSpPr>
        <p:spPr>
          <a:xfrm>
            <a:off x="4047712" y="3337737"/>
            <a:ext cx="48618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latin typeface="Comic Sans MS" panose="030F0702030302020204" pitchFamily="66" charset="0"/>
              <a:cs typeface="Dubai" panose="020B0604020202020204" pitchFamily="34" charset="-78"/>
            </a:endParaRPr>
          </a:p>
          <a:p>
            <a:pPr algn="ctr"/>
            <a:endParaRPr lang="ru-RU" altLang="ru-RU" b="1" dirty="0">
              <a:latin typeface="Comic Sans MS" panose="030F0702030302020204" pitchFamily="66" charset="0"/>
              <a:cs typeface="Dubai" panose="020B0604020202020204" pitchFamily="34" charset="-78"/>
            </a:endParaRPr>
          </a:p>
          <a:p>
            <a:pPr algn="ctr"/>
            <a:r>
              <a:rPr lang="ru-RU" altLang="ru-RU" b="1" dirty="0">
                <a:latin typeface="Comic Sans MS" panose="030F0702030302020204" pitchFamily="66" charset="0"/>
                <a:cs typeface="Dubai" panose="020B0604020202020204" pitchFamily="34" charset="-78"/>
              </a:rPr>
              <a:t>Не будем ловить и уносить домой здоровых птенцов и детёнышей зверей. В природе о них позаботятся взрослые животные.</a:t>
            </a:r>
            <a:endParaRPr lang="ru-RU" b="1" dirty="0">
              <a:latin typeface="Comic Sans MS" panose="030F0702030302020204" pitchFamily="66" charset="0"/>
              <a:cs typeface="Dubai" panose="020B0604020202020204" pitchFamily="34" charset="-78"/>
            </a:endParaRPr>
          </a:p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1E73E2-A222-474F-AD06-01C1F26895E8}"/>
              </a:ext>
            </a:extLst>
          </p:cNvPr>
          <p:cNvSpPr txBox="1"/>
          <p:nvPr/>
        </p:nvSpPr>
        <p:spPr>
          <a:xfrm>
            <a:off x="154292" y="99312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Comic Sans MS" panose="030F0702030302020204" pitchFamily="66" charset="0"/>
              </a:rPr>
              <a:t>Клик мышкой </a:t>
            </a:r>
          </a:p>
          <a:p>
            <a:pPr algn="ctr"/>
            <a:r>
              <a:rPr lang="ru-RU" sz="1600" dirty="0">
                <a:latin typeface="Comic Sans MS" panose="030F0702030302020204" pitchFamily="66" charset="0"/>
              </a:rPr>
              <a:t>на знак</a:t>
            </a:r>
          </a:p>
        </p:txBody>
      </p:sp>
    </p:spTree>
    <p:extLst>
      <p:ext uri="{BB962C8B-B14F-4D97-AF65-F5344CB8AC3E}">
        <p14:creationId xmlns:p14="http://schemas.microsoft.com/office/powerpoint/2010/main" val="36540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460432" y="193204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F2D665-FB11-4044-AC38-71307D5E1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83" y="511478"/>
            <a:ext cx="7315834" cy="1109568"/>
          </a:xfrm>
          <a:prstGeom prst="rect">
            <a:avLst/>
          </a:prstGeom>
        </p:spPr>
      </p:pic>
      <p:sp>
        <p:nvSpPr>
          <p:cNvPr id="2" name="AutoShape 2" descr="http://5klass.net/datas/okruzhajuschij-mir/Okhrana-zhivotnykh-3-klass/0028-028-Pravila-druzej-prirody.jpg">
            <a:extLst>
              <a:ext uri="{FF2B5EF4-FFF2-40B4-BE49-F238E27FC236}">
                <a16:creationId xmlns:a16="http://schemas.microsoft.com/office/drawing/2014/main" xmlns="" id="{C93ACEE1-9239-484D-A167-5B49B2FF7F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07649"/>
            <a:ext cx="6873076" cy="1323439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mic Sans MS" pitchFamily="66" charset="0"/>
              </a:rPr>
              <a:t>  </a:t>
            </a:r>
            <a:r>
              <a:rPr lang="ru-RU" sz="2400" dirty="0">
                <a:latin typeface="Comic Sans MS" pitchFamily="66" charset="0"/>
              </a:rPr>
              <a:t>Животные играют огромную роль в природе. Без них многие растения не могли бы размножаться и расселяться.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5216C1A1-9BB0-4D1B-BF97-5BE448F8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6E07236-96EC-40CA-BA7A-42F7BBDC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C5C6279-BCEA-4E3C-919B-A4329AB0A528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0BB0593D-A0EC-4055-A572-1FCF7A5CC0EA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21196"/>
            <a:ext cx="7848872" cy="5360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Охрана </a:t>
            </a:r>
            <a:r>
              <a:rPr lang="ru-RU" sz="3200" b="1" dirty="0" smtClean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животных</a:t>
            </a:r>
            <a:endParaRPr lang="ru-RU" sz="3200" b="1" dirty="0">
              <a:solidFill>
                <a:srgbClr val="247B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wnature.net/pictures/2014/07/1563/druzhba-olenenka-i-sobaki.jpg">
            <a:extLst>
              <a:ext uri="{FF2B5EF4-FFF2-40B4-BE49-F238E27FC236}">
                <a16:creationId xmlns:a16="http://schemas.microsoft.com/office/drawing/2014/main" xmlns="" id="{4DECA284-95FE-4790-80C6-D2052F21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07440"/>
            <a:ext cx="6194301" cy="3484295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3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07649"/>
            <a:ext cx="8724732" cy="1323439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mic Sans MS" pitchFamily="66" charset="0"/>
              </a:rPr>
              <a:t>  </a:t>
            </a:r>
            <a:r>
              <a:rPr lang="ru-RU" sz="2400" dirty="0">
                <a:latin typeface="Comic Sans MS" pitchFamily="66" charset="0"/>
              </a:rPr>
              <a:t>Необходимы животные и людям. Не только потому, что дают продукты питания и ценные меха, но и потому, что почти все животные очень красивы и интересны.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5216C1A1-9BB0-4D1B-BF97-5BE448F8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6E07236-96EC-40CA-BA7A-42F7BBDC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C5C6279-BCEA-4E3C-919B-A4329AB0A528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0BB0593D-A0EC-4055-A572-1FCF7A5CC0EA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21196"/>
            <a:ext cx="7848872" cy="5360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Охрана </a:t>
            </a:r>
            <a:r>
              <a:rPr lang="ru-RU" sz="3200" b="1" dirty="0" smtClean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животных</a:t>
            </a:r>
            <a:endParaRPr lang="ru-RU" sz="3200" b="1" dirty="0">
              <a:solidFill>
                <a:srgbClr val="247B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DECA284-95FE-4790-80C6-D2052F21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1707" y="1846361"/>
            <a:ext cx="5409680" cy="360645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07649"/>
            <a:ext cx="8724732" cy="1323439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mic Sans MS" pitchFamily="66" charset="0"/>
              </a:rPr>
              <a:t>  </a:t>
            </a:r>
            <a:r>
              <a:rPr lang="ru-RU" sz="2400" dirty="0">
                <a:latin typeface="Comic Sans MS" pitchFamily="66" charset="0"/>
              </a:rPr>
              <a:t>Вырубая лес или загрязняя воду в реке, люди невольно губят многих диких животных, для которых лес или река-дом.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C5C6279-BCEA-4E3C-919B-A4329AB0A528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0BB0593D-A0EC-4055-A572-1FCF7A5CC0EA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21196"/>
            <a:ext cx="7848872" cy="5360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Охрана </a:t>
            </a:r>
            <a:r>
              <a:rPr lang="ru-RU" sz="3200" b="1" dirty="0" smtClean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животных</a:t>
            </a:r>
            <a:endParaRPr lang="ru-RU" sz="3200" b="1" dirty="0">
              <a:solidFill>
                <a:srgbClr val="247B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DECA284-95FE-4790-80C6-D2052F21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7688" y="1827392"/>
            <a:ext cx="4145000" cy="264383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807C23D-F6F5-4D12-ADDE-509F0F49A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4032" y="2823480"/>
            <a:ext cx="4224312" cy="264383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07649"/>
            <a:ext cx="8724732" cy="1323439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mic Sans MS" pitchFamily="66" charset="0"/>
              </a:rPr>
              <a:t>  </a:t>
            </a:r>
            <a:r>
              <a:rPr lang="ru-RU" sz="2400" dirty="0">
                <a:latin typeface="Comic Sans MS" pitchFamily="66" charset="0"/>
              </a:rPr>
              <a:t>Из-за хозяйственной деятельности людей и неумеренной охоты одни животные навсегда исчезли, а другие стали редкими.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5216C1A1-9BB0-4D1B-BF97-5BE448F8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6E07236-96EC-40CA-BA7A-42F7BBDC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C5C6279-BCEA-4E3C-919B-A4329AB0A528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0BB0593D-A0EC-4055-A572-1FCF7A5CC0EA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21196"/>
            <a:ext cx="7848872" cy="5360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Охрана </a:t>
            </a:r>
            <a:r>
              <a:rPr lang="ru-RU" sz="3200" b="1" dirty="0" smtClean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животных</a:t>
            </a:r>
            <a:endParaRPr lang="ru-RU" sz="3200" b="1" dirty="0">
              <a:solidFill>
                <a:srgbClr val="247B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DECA284-95FE-4790-80C6-D2052F21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707" y="1959063"/>
            <a:ext cx="5409680" cy="3381050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87150"/>
            <a:ext cx="6624638" cy="3935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</a:t>
            </a:r>
            <a:r>
              <a:rPr lang="ru-RU" sz="3200" b="1" dirty="0" smtClean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учебнику</a:t>
            </a:r>
            <a:endParaRPr lang="ru-RU" sz="3200" b="1" dirty="0">
              <a:solidFill>
                <a:srgbClr val="247B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003" y="913118"/>
            <a:ext cx="5976664" cy="3600566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1.Откройте учебник на стр.106-107.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2.Прочитайте описания животных из Красной книги России.</a:t>
            </a: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609600" indent="-609600" algn="l"/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588" y="886188"/>
            <a:ext cx="1874196" cy="245787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FCC5DE6-3E49-40C0-9711-7D03F943F9EC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1" uiExpand="1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08" y="535716"/>
            <a:ext cx="8137326" cy="1938992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Морж- могучий морской зверь. Его длина более 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3 метров. Клыки моржей-до 80см в длину! Они помогают животным добывать со дна пищу, защищаться от белых медведей, а также вылезать из воды.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5216C1A1-9BB0-4D1B-BF97-5BE448F8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6E07236-96EC-40CA-BA7A-42F7BBDC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C381A02-DF99-4A96-9797-7DC1F466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4345" y="2429962"/>
            <a:ext cx="4879024" cy="3049390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33E7CDF-CA45-4855-B0A5-DE7D8E39221B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705569D8-5960-4438-8305-94905D86931D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21196"/>
            <a:ext cx="7848872" cy="5360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Морж </a:t>
            </a:r>
          </a:p>
        </p:txBody>
      </p:sp>
    </p:spTree>
    <p:extLst>
      <p:ext uri="{BB962C8B-B14F-4D97-AF65-F5344CB8AC3E}">
        <p14:creationId xmlns:p14="http://schemas.microsoft.com/office/powerpoint/2010/main" val="23869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08" y="535716"/>
            <a:ext cx="8137326" cy="1569660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Тигр-близкий родственник нашей домашней кошки . Его длина более 3 метров. Сильный, ловкий, красивый зверь. Живёт в лесах на востоке нашей страны.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5216C1A1-9BB0-4D1B-BF97-5BE448F8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6E07236-96EC-40CA-BA7A-42F7BBDC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C381A02-DF99-4A96-9797-7DC1F466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691680" y="2175822"/>
            <a:ext cx="5231878" cy="326992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33E7CDF-CA45-4855-B0A5-DE7D8E39221B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705569D8-5960-4438-8305-94905D86931D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21196"/>
            <a:ext cx="7848872" cy="5360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Тигр </a:t>
            </a:r>
          </a:p>
        </p:txBody>
      </p:sp>
    </p:spTree>
    <p:extLst>
      <p:ext uri="{BB962C8B-B14F-4D97-AF65-F5344CB8AC3E}">
        <p14:creationId xmlns:p14="http://schemas.microsoft.com/office/powerpoint/2010/main" val="352065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08" y="535716"/>
            <a:ext cx="8137326" cy="1200329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Орёл –беркут-большая, величественная птица. Размах крыльев- до 2 метров. Беркут может подолгу красиво парить высоко в небе, высматривая добычу.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5216C1A1-9BB0-4D1B-BF97-5BE448F82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649588"/>
            <a:ext cx="831780" cy="165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6E07236-96EC-40CA-BA7A-42F7BBDC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542185" y="4006896"/>
            <a:ext cx="1347305" cy="14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C381A02-DF99-4A96-9797-7DC1F4662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5372" r="2753" b="3499"/>
          <a:stretch/>
        </p:blipFill>
        <p:spPr bwMode="auto">
          <a:xfrm>
            <a:off x="1403647" y="1793974"/>
            <a:ext cx="5726501" cy="3385309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33E7CDF-CA45-4855-B0A5-DE7D8E39221B}"/>
              </a:ext>
            </a:extLst>
          </p:cNvPr>
          <p:cNvSpPr/>
          <p:nvPr/>
        </p:nvSpPr>
        <p:spPr>
          <a:xfrm>
            <a:off x="8388846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705569D8-5960-4438-8305-94905D86931D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21196"/>
            <a:ext cx="7848872" cy="5360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47B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Орёл-беркут</a:t>
            </a:r>
            <a:endParaRPr lang="ru-RU" sz="3200" b="1" dirty="0">
              <a:solidFill>
                <a:srgbClr val="247B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464</Words>
  <Application>Microsoft Office PowerPoint</Application>
  <PresentationFormat>Экран (16:10)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Dubai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учебнику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учебнику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животных.Никифорова Н.В.</dc:title>
  <dc:creator>Наталья Никифорова</dc:creator>
  <cp:lastModifiedBy>Александра Кандакова</cp:lastModifiedBy>
  <cp:revision>209</cp:revision>
  <dcterms:created xsi:type="dcterms:W3CDTF">2017-12-24T16:16:52Z</dcterms:created>
  <dcterms:modified xsi:type="dcterms:W3CDTF">2022-11-29T07:40:08Z</dcterms:modified>
</cp:coreProperties>
</file>