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6417C"/>
    <a:srgbClr val="355AAA"/>
    <a:srgbClr val="1E3260"/>
    <a:srgbClr val="355AA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70E02C-49B5-9B25-F97F-1B157F70EE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907" y="0"/>
            <a:ext cx="1222781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8EB978-3622-F586-1ABC-EECBB8451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673" y="1413164"/>
            <a:ext cx="7527636" cy="2789518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26417C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8E3E174-A636-D65B-0C66-5A07FE70E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3673" y="4267054"/>
            <a:ext cx="7527636" cy="766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26417C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94E768-D3DA-500C-10F1-E56DD4B3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D4C670-6871-0E94-F079-DF782D3D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5C989A-ACB6-F926-B3FB-7D37C288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286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FC37F7-5441-08C9-51C8-88CB2AA96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145EF4F-4D7C-706A-4D45-FDA75A3D2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8DBB7D-F2D2-65AC-1BA5-7D53B2EE1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F4BE8E-0772-3441-517E-367FC974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83078E-13CE-BF7F-A5DD-555C3F24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6456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F979128-FFB2-8FC5-910E-F26E3CC63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6842DA7-A363-7FCE-C2E7-F696BB771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F6BA38-0ECA-69CF-87BB-01AB8C42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ACEA8C-36F6-6503-A0BD-8AA587113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596899-25A1-3023-CDA5-86789A48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7802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12EC1D-DF7A-E9BB-4A19-B554E427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55" y="1017732"/>
            <a:ext cx="10515600" cy="62850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85771D-94DC-BBD1-4EC3-F2861D0F9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6C40F8-0217-1BA1-A485-8DEA59EC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5225CC-6178-5DA5-2FCE-87897D1D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5B047-BD7C-1862-3AF1-4F8C10823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0727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045BF7-1882-2381-E1C9-97BFFEE6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A63E84C-2B25-1681-D32F-E5EFFD62B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827E11-62DF-90F1-624E-30AB1094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77784D-2350-1AA5-3A6B-372BA8EF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632746-13E8-FDE2-C14E-0D14DAF9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9326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F4F5F-7B36-C2AB-C110-3F268449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624A09-23BD-28EE-B358-FD2BE429AE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6783B15-1321-FF77-9450-9A3EC6994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14CD6D-1F43-1098-BD85-F0AB25D1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F059CE-9D4A-EB5B-3488-EAFEED43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42E961-E334-3DFF-461D-956D87B8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4973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444261-41B0-EE7C-DD72-7B01AE9E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BFD57A-82E0-D146-8E62-8F32A420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165A64-F84D-BB30-CFDF-57F7ED18F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E907F2B-EACD-740F-286F-049FA307D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1997A67-A5DF-EF6C-F441-9419F061C2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A06F0DD-0BB7-1AE1-7C29-67160434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A3747A0-2633-8974-28F5-E1653007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87EF86F-4688-E038-65C5-27EEFDF85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17380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D245CC-B830-519E-DDC0-22ECDF6F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54E4D84-023D-0C08-140D-CD06B3E1B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8463B30-74F3-8FD7-6F33-D339F89D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8B4B95F-FB4B-5639-F380-4579FEF4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44599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6A2BEC8-DEE3-D482-76B7-2ACAC29B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D7C75CC-E32B-D4C9-1533-D7992A74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E7264BB-5813-E45B-3975-7F1AC539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476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E20B7-3882-802A-DD67-F59EADEC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59F085-72E3-C50C-38B5-125091C8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B8BE2E-C70A-3C48-7027-BC42A5868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1BD22E-EE59-B7CE-6D0B-7DE59193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A1C7ED3-D435-D4E4-8E9D-551616B0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89BA65C-3ECA-F20F-5842-2EE16F63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230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623A1D-A0B5-3C5D-0660-6BABBFEB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FEABC81-C4AF-E642-B5DD-67166934A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14EF14B-1E2A-AAE5-FBDD-E7FD85AEE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F4367D6-977E-D964-3476-FDF86976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E858704-1875-69BF-6D93-B70B5B67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0F1093E-BA06-7118-8A3C-681576DD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1544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66ADFC6-80D2-D442-F04A-CBED7A7FE59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1DD583-27BD-3C5A-4E39-A460ED809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09" y="1060594"/>
            <a:ext cx="10515600" cy="628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77021A-5C9B-DE8D-D71C-4CF36BD42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F8E7A3-4EE0-822F-E55C-C4EF953216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D13E7-2D3E-460C-B5ED-8D56FD8E10C3}" type="datetimeFigureOut">
              <a:rPr lang="x-none" smtClean="0"/>
              <a:pPr/>
              <a:t>05.04.2023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6FF936-26CB-7575-D010-01965DCB9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E3AE26-EB37-CB32-7C9D-37DC945B5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1F32-209D-4775-B67B-4B567A592A6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89593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417C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E32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32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32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2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2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0664D7F-654D-86AD-C496-F71E91290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0802" y="2831207"/>
            <a:ext cx="7243481" cy="862252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НА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ТРОИХ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Аскольская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А.П.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251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82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8882" y="1144307"/>
            <a:ext cx="10515600" cy="4351338"/>
          </a:xfrm>
        </p:spPr>
        <p:txBody>
          <a:bodyPr/>
          <a:lstStyle/>
          <a:p>
            <a:r>
              <a:rPr lang="ru-RU" dirty="0" smtClean="0"/>
              <a:t>ОППОНЕНТ-(лат., от </a:t>
            </a:r>
            <a:r>
              <a:rPr lang="en-US" dirty="0" err="1" smtClean="0"/>
              <a:t>opponere</a:t>
            </a:r>
            <a:r>
              <a:rPr lang="ru-RU" dirty="0"/>
              <a:t> </a:t>
            </a:r>
            <a:r>
              <a:rPr lang="ru-RU" dirty="0" smtClean="0"/>
              <a:t>– «</a:t>
            </a:r>
            <a:r>
              <a:rPr lang="ru-RU" dirty="0" err="1" smtClean="0"/>
              <a:t>возрожать</a:t>
            </a:r>
            <a:r>
              <a:rPr lang="ru-RU" dirty="0" smtClean="0"/>
              <a:t>»). Лицо возражающее, оспаривающее, например, при диспутах, дебатах научных или политических.(Словарь иностранных слов, вошедших в состав русского языка.)</a:t>
            </a:r>
          </a:p>
          <a:p>
            <a:r>
              <a:rPr lang="ru-RU" dirty="0" smtClean="0"/>
              <a:t>ПРОПОНЕНТ-(лат., от </a:t>
            </a:r>
            <a:r>
              <a:rPr lang="en-US" dirty="0" smtClean="0"/>
              <a:t>proponent – </a:t>
            </a:r>
            <a:r>
              <a:rPr lang="ru-RU" dirty="0" smtClean="0"/>
              <a:t>«предлагать»). Лицо поддерживающее, аргументирующее тезис в дебатах. Является антонимом оппонента. Также употребляется в общем смысле как «защитник». (Словарь иностранных слов, вошедших в состав русского языка.)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681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6809691"/>
              </p:ext>
            </p:extLst>
          </p:nvPr>
        </p:nvGraphicFramePr>
        <p:xfrm>
          <a:off x="277906" y="0"/>
          <a:ext cx="10411012" cy="6857999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02753">
                  <a:extLst>
                    <a:ext uri="{9D8B030D-6E8A-4147-A177-3AD203B41FA5}">
                      <a16:colId xmlns:a16="http://schemas.microsoft.com/office/drawing/2014/main" xmlns="" val="1914861426"/>
                    </a:ext>
                  </a:extLst>
                </a:gridCol>
                <a:gridCol w="2602753">
                  <a:extLst>
                    <a:ext uri="{9D8B030D-6E8A-4147-A177-3AD203B41FA5}">
                      <a16:colId xmlns:a16="http://schemas.microsoft.com/office/drawing/2014/main" xmlns="" val="922491732"/>
                    </a:ext>
                  </a:extLst>
                </a:gridCol>
                <a:gridCol w="2602753">
                  <a:extLst>
                    <a:ext uri="{9D8B030D-6E8A-4147-A177-3AD203B41FA5}">
                      <a16:colId xmlns:a16="http://schemas.microsoft.com/office/drawing/2014/main" xmlns="" val="3765139745"/>
                    </a:ext>
                  </a:extLst>
                </a:gridCol>
                <a:gridCol w="2602753">
                  <a:extLst>
                    <a:ext uri="{9D8B030D-6E8A-4147-A177-3AD203B41FA5}">
                      <a16:colId xmlns:a16="http://schemas.microsoft.com/office/drawing/2014/main" xmlns="" val="1105627117"/>
                    </a:ext>
                  </a:extLst>
                </a:gridCol>
              </a:tblGrid>
              <a:tr h="12974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ЭТАПЫ ТЕХНОЛОГИИ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ДЕЯТЕЛЬНОСТЬ докладчика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ДЕЯТЕЛЬНОСТЬ оппонента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ДЕЯТЕЛЬНОСТЬ </a:t>
                      </a:r>
                      <a:r>
                        <a:rPr lang="ru-RU" sz="2800" dirty="0" err="1" smtClean="0"/>
                        <a:t>пропонента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3508327"/>
                  </a:ext>
                </a:extLst>
              </a:tr>
              <a:tr h="1853513">
                <a:tc rowSpan="3">
                  <a:txBody>
                    <a:bodyPr/>
                    <a:lstStyle/>
                    <a:p>
                      <a:r>
                        <a:rPr lang="ru-RU" sz="2800" dirty="0" smtClean="0"/>
                        <a:t>1. Пассивный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Читает вслух</a:t>
                      </a:r>
                      <a:r>
                        <a:rPr lang="ru-RU" sz="2800" baseline="0" dirty="0" smtClean="0"/>
                        <a:t> текст (рассказывает)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Читает текст (слушает)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Читает текст (слушает)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9469702"/>
                  </a:ext>
                </a:extLst>
              </a:tr>
              <a:tr h="18535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Выбирает опорные</a:t>
                      </a:r>
                      <a:r>
                        <a:rPr lang="ru-RU" sz="2800" baseline="0" dirty="0" smtClean="0"/>
                        <a:t> слова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Выбирает опорные слова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Выбирает опорные слова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609629"/>
                  </a:ext>
                </a:extLst>
              </a:tr>
              <a:tr h="18535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Готовится к пересказу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Готовится</a:t>
                      </a:r>
                      <a:r>
                        <a:rPr lang="ru-RU" sz="2800" baseline="0" dirty="0" smtClean="0"/>
                        <a:t> к пересказу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Готовится</a:t>
                      </a:r>
                      <a:r>
                        <a:rPr lang="ru-RU" sz="2800" baseline="0" dirty="0" smtClean="0"/>
                        <a:t> к пересказу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2082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929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939913"/>
              </p:ext>
            </p:extLst>
          </p:nvPr>
        </p:nvGraphicFramePr>
        <p:xfrm>
          <a:off x="959222" y="-44824"/>
          <a:ext cx="10535024" cy="7423674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33756">
                  <a:extLst>
                    <a:ext uri="{9D8B030D-6E8A-4147-A177-3AD203B41FA5}">
                      <a16:colId xmlns:a16="http://schemas.microsoft.com/office/drawing/2014/main" xmlns="" val="1839293505"/>
                    </a:ext>
                  </a:extLst>
                </a:gridCol>
                <a:gridCol w="2633756">
                  <a:extLst>
                    <a:ext uri="{9D8B030D-6E8A-4147-A177-3AD203B41FA5}">
                      <a16:colId xmlns:a16="http://schemas.microsoft.com/office/drawing/2014/main" xmlns="" val="1725374146"/>
                    </a:ext>
                  </a:extLst>
                </a:gridCol>
                <a:gridCol w="2633756">
                  <a:extLst>
                    <a:ext uri="{9D8B030D-6E8A-4147-A177-3AD203B41FA5}">
                      <a16:colId xmlns:a16="http://schemas.microsoft.com/office/drawing/2014/main" xmlns="" val="1430997869"/>
                    </a:ext>
                  </a:extLst>
                </a:gridCol>
                <a:gridCol w="2633756">
                  <a:extLst>
                    <a:ext uri="{9D8B030D-6E8A-4147-A177-3AD203B41FA5}">
                      <a16:colId xmlns:a16="http://schemas.microsoft.com/office/drawing/2014/main" xmlns="" val="4175838389"/>
                    </a:ext>
                  </a:extLst>
                </a:gridCol>
              </a:tblGrid>
              <a:tr h="2339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ЭТАПЫ ТЕХНОЛОГИИ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ДЕЯТЕЛЬНОСТЬ докладчика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ДЕЯТЕЛЬНОСТЬ оппонента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ДЕЯТЕЛЬНОСТЬ </a:t>
                      </a:r>
                      <a:r>
                        <a:rPr lang="ru-RU" sz="3200" dirty="0" err="1" smtClean="0"/>
                        <a:t>пропонента</a:t>
                      </a:r>
                      <a:endParaRPr lang="ru-RU" sz="3200" dirty="0" smtClean="0"/>
                    </a:p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39122"/>
                  </a:ext>
                </a:extLst>
              </a:tr>
              <a:tr h="3041725">
                <a:tc rowSpan="2">
                  <a:txBody>
                    <a:bodyPr/>
                    <a:lstStyle/>
                    <a:p>
                      <a:r>
                        <a:rPr lang="ru-RU" sz="3200" dirty="0" smtClean="0"/>
                        <a:t>2.</a:t>
                      </a:r>
                      <a:r>
                        <a:rPr lang="ru-RU" sz="3200" baseline="0" dirty="0" smtClean="0"/>
                        <a:t> Активный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Пересказывает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Слушает, готовит вопросы (каверзные)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Слушает, готовит вопросы  (поддерживающие, уточняющие)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105580"/>
                  </a:ext>
                </a:extLst>
              </a:tr>
              <a:tr h="16378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Отвечает на вопросы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Задаёт вопросы («топит»)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Задаёт вопросы  («поддерживает»)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989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25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9942143"/>
              </p:ext>
            </p:extLst>
          </p:nvPr>
        </p:nvGraphicFramePr>
        <p:xfrm>
          <a:off x="0" y="-1"/>
          <a:ext cx="11743764" cy="740159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935941">
                  <a:extLst>
                    <a:ext uri="{9D8B030D-6E8A-4147-A177-3AD203B41FA5}">
                      <a16:colId xmlns:a16="http://schemas.microsoft.com/office/drawing/2014/main" xmlns="" val="1839293505"/>
                    </a:ext>
                  </a:extLst>
                </a:gridCol>
                <a:gridCol w="2935941">
                  <a:extLst>
                    <a:ext uri="{9D8B030D-6E8A-4147-A177-3AD203B41FA5}">
                      <a16:colId xmlns:a16="http://schemas.microsoft.com/office/drawing/2014/main" xmlns="" val="1725374146"/>
                    </a:ext>
                  </a:extLst>
                </a:gridCol>
                <a:gridCol w="2935941">
                  <a:extLst>
                    <a:ext uri="{9D8B030D-6E8A-4147-A177-3AD203B41FA5}">
                      <a16:colId xmlns:a16="http://schemas.microsoft.com/office/drawing/2014/main" xmlns="" val="1430997869"/>
                    </a:ext>
                  </a:extLst>
                </a:gridCol>
                <a:gridCol w="2935941">
                  <a:extLst>
                    <a:ext uri="{9D8B030D-6E8A-4147-A177-3AD203B41FA5}">
                      <a16:colId xmlns:a16="http://schemas.microsoft.com/office/drawing/2014/main" xmlns="" val="4175838389"/>
                    </a:ext>
                  </a:extLst>
                </a:gridCol>
              </a:tblGrid>
              <a:tr h="30938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ЭТАПЫ ТЕХНОЛОГИИ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ДЕЯТЕЛЬНОСТЬ докладчика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ДЕЯТЕЛЬНОСТЬ оппонента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ДЕЯТЕЛЬНОСТЬ </a:t>
                      </a:r>
                      <a:r>
                        <a:rPr lang="ru-RU" sz="2800" dirty="0" err="1" smtClean="0"/>
                        <a:t>пропонента</a:t>
                      </a:r>
                      <a:endParaRPr lang="ru-RU" sz="2800" dirty="0" smtClean="0"/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39122"/>
                  </a:ext>
                </a:extLst>
              </a:tr>
              <a:tr h="1254722">
                <a:tc rowSpan="3">
                  <a:txBody>
                    <a:bodyPr/>
                    <a:lstStyle/>
                    <a:p>
                      <a:r>
                        <a:rPr lang="ru-RU" sz="2800" dirty="0" smtClean="0"/>
                        <a:t>3. Пассивный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Рефлексирует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Рефлексирует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Рефлексирует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105580"/>
                  </a:ext>
                </a:extLst>
              </a:tr>
              <a:tr h="12547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Оценивает ( себя, оппонента, </a:t>
                      </a:r>
                      <a:r>
                        <a:rPr lang="ru-RU" sz="2800" dirty="0" err="1" smtClean="0"/>
                        <a:t>пропонента</a:t>
                      </a:r>
                      <a:r>
                        <a:rPr lang="ru-RU" sz="2800" dirty="0" smtClean="0"/>
                        <a:t>)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Оценивает ( себя, оппонента, </a:t>
                      </a:r>
                      <a:r>
                        <a:rPr lang="ru-RU" sz="2800" dirty="0" err="1" smtClean="0"/>
                        <a:t>пропонента</a:t>
                      </a:r>
                      <a:r>
                        <a:rPr lang="ru-RU" sz="2800" dirty="0" smtClean="0"/>
                        <a:t>)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Оценивает ( себя, оппонента, </a:t>
                      </a:r>
                      <a:r>
                        <a:rPr lang="ru-RU" sz="2800" dirty="0" err="1" smtClean="0"/>
                        <a:t>пропонента</a:t>
                      </a:r>
                      <a:r>
                        <a:rPr lang="ru-RU" sz="2800" dirty="0" smtClean="0"/>
                        <a:t>)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9894614"/>
                  </a:ext>
                </a:extLst>
              </a:tr>
              <a:tr h="12547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                                  МЕНЯЮТСЯ РОЛЯМИ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2086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715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7565284"/>
              </p:ext>
            </p:extLst>
          </p:nvPr>
        </p:nvGraphicFramePr>
        <p:xfrm>
          <a:off x="663388" y="923365"/>
          <a:ext cx="10327340" cy="502020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581835">
                  <a:extLst>
                    <a:ext uri="{9D8B030D-6E8A-4147-A177-3AD203B41FA5}">
                      <a16:colId xmlns:a16="http://schemas.microsoft.com/office/drawing/2014/main" xmlns="" val="1839293505"/>
                    </a:ext>
                  </a:extLst>
                </a:gridCol>
                <a:gridCol w="2581835">
                  <a:extLst>
                    <a:ext uri="{9D8B030D-6E8A-4147-A177-3AD203B41FA5}">
                      <a16:colId xmlns:a16="http://schemas.microsoft.com/office/drawing/2014/main" xmlns="" val="1725374146"/>
                    </a:ext>
                  </a:extLst>
                </a:gridCol>
                <a:gridCol w="2581835">
                  <a:extLst>
                    <a:ext uri="{9D8B030D-6E8A-4147-A177-3AD203B41FA5}">
                      <a16:colId xmlns:a16="http://schemas.microsoft.com/office/drawing/2014/main" xmlns="" val="1430997869"/>
                    </a:ext>
                  </a:extLst>
                </a:gridCol>
                <a:gridCol w="2581835">
                  <a:extLst>
                    <a:ext uri="{9D8B030D-6E8A-4147-A177-3AD203B41FA5}">
                      <a16:colId xmlns:a16="http://schemas.microsoft.com/office/drawing/2014/main" xmlns="" val="4175838389"/>
                    </a:ext>
                  </a:extLst>
                </a:gridCol>
              </a:tblGrid>
              <a:tr h="2033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ЭТАПЫ ТЕХНОЛОГИИ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ДЕЯТЕЛЬНОСТЬ докладчика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ДЕЯТЕЛЬНОСТЬ оппонента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ДЕЯТЕЛЬНОСТЬ </a:t>
                      </a:r>
                      <a:r>
                        <a:rPr lang="ru-RU" sz="3200" dirty="0" err="1" smtClean="0"/>
                        <a:t>пропонента</a:t>
                      </a:r>
                      <a:endParaRPr lang="ru-RU" sz="3200" dirty="0" smtClean="0"/>
                    </a:p>
                    <a:p>
                      <a:r>
                        <a:rPr lang="ru-RU" sz="3200" dirty="0" err="1" smtClean="0"/>
                        <a:t>шш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39122"/>
                  </a:ext>
                </a:extLst>
              </a:tr>
              <a:tr h="142356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4. Активный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Пересказ на публику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Задает вопросы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Задает вопросы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3105580"/>
                  </a:ext>
                </a:extLst>
              </a:tr>
              <a:tr h="1423566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5. Пассивный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Рефлексирует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Рефлексирует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Рефлексирует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989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6831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242</Words>
  <Application>Microsoft Office PowerPoint</Application>
  <PresentationFormat>Произвольный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k22</cp:lastModifiedBy>
  <cp:revision>22</cp:revision>
  <dcterms:created xsi:type="dcterms:W3CDTF">2023-02-07T21:26:32Z</dcterms:created>
  <dcterms:modified xsi:type="dcterms:W3CDTF">2023-04-05T03:54:30Z</dcterms:modified>
</cp:coreProperties>
</file>